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59" r:id="rId5"/>
    <p:sldId id="261" r:id="rId6"/>
    <p:sldId id="260" r:id="rId7"/>
    <p:sldId id="263" r:id="rId8"/>
    <p:sldId id="265" r:id="rId9"/>
    <p:sldId id="264" r:id="rId10"/>
    <p:sldId id="262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F0F81-5690-A7A5-B106-FA08874D8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6A0235-E0FF-28DA-460F-1ABC1C312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EE1E3-C66C-D415-4460-A0B00B648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CC6712-36AB-219A-AA75-ACDBB9FE7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14B70-C7F3-7659-4D5F-0C210F2DC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4997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92122-1DDB-AC28-6F40-12186C853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862F71-06AE-8645-1382-BF42399D63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8036-A1B2-507E-83D8-D4467F8E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9C222-847C-5FF0-DE41-70D1B3646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C86BA-084F-4653-8DE9-650701A82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32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22EE82-5A81-5FD3-2E72-AA26D785EF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A8E6A-070A-6E90-AE62-8D2642640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CD3A5-F91C-567A-0617-F2B41C3A1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B7C76-78A8-68F4-A5C8-631EDD7AB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85593-DAF8-207D-6836-262F54D21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5671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38B2E-BE75-CA8D-AD1B-3FD5805CE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ABD6B-4D23-BFA1-DFFF-F849BEF45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B96E4-4287-060C-9066-BB1E450CF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F0633-9B10-4F6B-A957-B0E85702F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7B699-19E8-55CE-AFEF-42EF67820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584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3693F-7F7E-0D2B-F8D8-940E3A431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A432B-1247-BDEA-6863-092F8C592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6AE35-9228-0976-F755-C2446328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EF24A-152E-DEDD-FBB1-DEA2E8404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BA8B9-66E0-FAA2-49D7-4AD2D4A18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767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D6C4E-DFA7-ACA8-70E1-6C7875C5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ABF16-C6C1-636E-0545-A8EBA705DB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6D1B2-57E2-9597-88D3-34F0F3E79A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67FA89-789A-41A8-4819-59B76FC2A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46B7C-D8FB-CAF2-75B3-38A95ABE2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AB7DF-7A81-BB05-3F31-37B606613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3052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2B79F-E5D6-D187-B270-B3C947A86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57CC5-638B-F9BC-251B-26EECB618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D39D8C-A5E3-55EE-9CBB-D152C8A93A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D64B18-6E29-5441-2BA7-D6888C6909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BFD541-5CA4-67D5-17A8-8C92313F8C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9EBF4B-90FB-0D70-F164-2737445CB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788E7-2EF7-4AE1-D5C2-7CB3DD04D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E422C2-E280-C390-DFC9-51966BB16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56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BAB6-B947-2EEA-0E50-2541A2DE5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07B823-8F2B-CF97-D05B-70C4FBFC9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572CA-A187-EBA7-A194-05C668A9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CCD4AE-A6FA-36AE-6C3B-03CB1F5A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237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74DF7D-7269-F9F6-B234-C325E8006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E60D70-DBCD-EE92-BBEE-7D96EFDBC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911DD-6AEA-3B70-EAE4-012481BD6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2110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369B5-91F1-F7D6-4200-2DE860E58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55B24-4A2F-9D1C-B470-9959513E6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F20D97-086F-29B2-D83B-4247157D8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52D36-8B97-C0E6-C886-B1F080725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395DB-D34E-7F7D-C906-DEA39CC0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8B9777-99F3-77D5-8552-502B26594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514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6EEA-0FBA-27D8-0A2F-808339D2C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DE82B0-8AFD-5063-5C90-F6101E7F99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2935BE-C01E-B8EB-2DF5-7EE93E906C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2420C-3C27-7D49-EC27-2E3035012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1B3B2-8004-EB8D-1084-5D2D5F5CB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1FFAC-697E-B868-2D13-FD7D3E028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6C19DF-FE6F-61EF-0799-9EB3D1CBC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DE85B-1B17-4457-483B-07984A784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510A8-BB18-3D38-5CD0-70F847B128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ECEF8-A131-4461-A30D-1D23731E7642}" type="datetimeFigureOut">
              <a:rPr lang="en-IN" smtClean="0"/>
              <a:t>23-12-2023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48B24-AA9E-C577-941E-41C0C65C3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2D152-1330-1DF2-3ECC-3E651B5D7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8D8CE-894C-4F7D-9048-8C9868A30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98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htnovo.net/2020/05/ottimizzare-marketing-internet-google.html" TargetMode="Externa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tnovo.net/2020/05/ottimizzare-marketing-internet-googl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on a black background&#10;&#10;Description automatically generated">
            <a:extLst>
              <a:ext uri="{FF2B5EF4-FFF2-40B4-BE49-F238E27FC236}">
                <a16:creationId xmlns:a16="http://schemas.microsoft.com/office/drawing/2014/main" id="{955AF440-C7FE-44E3-4CEB-B7B41400FD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2" r="1" b="13072"/>
          <a:stretch/>
        </p:blipFill>
        <p:spPr>
          <a:xfrm>
            <a:off x="-340" y="4926"/>
            <a:ext cx="8450317" cy="6857990"/>
          </a:xfrm>
          <a:prstGeom prst="rect">
            <a:avLst/>
          </a:prstGeom>
        </p:spPr>
      </p:pic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0083" r="34270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32A6D6-B78C-96E0-4445-4777ABD9C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3098" y="827305"/>
            <a:ext cx="4620584" cy="4567137"/>
          </a:xfrm>
        </p:spPr>
        <p:txBody>
          <a:bodyPr>
            <a:normAutofit/>
          </a:bodyPr>
          <a:lstStyle/>
          <a:p>
            <a:r>
              <a:rPr lang="en-IN" sz="4400" b="1" dirty="0">
                <a:solidFill>
                  <a:schemeClr val="bg1">
                    <a:lumMod val="95000"/>
                  </a:schemeClr>
                </a:solidFill>
                <a:latin typeface="Aptos Black" panose="020B0004020202020204" pitchFamily="34" charset="0"/>
              </a:rPr>
              <a:t>SHIELD INSURANCE SALES INSIGHTS</a:t>
            </a:r>
            <a:endParaRPr lang="en-IN" sz="4400" dirty="0">
              <a:solidFill>
                <a:schemeClr val="bg1">
                  <a:lumMod val="95000"/>
                </a:schemeClr>
              </a:solidFill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14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ptos Black" panose="020B0004020202020204" pitchFamily="34" charset="0"/>
              </a:rPr>
              <a:t>How to deselect values by using clear filter</a:t>
            </a:r>
            <a:endParaRPr lang="en-IN" dirty="0">
              <a:latin typeface="Aptos Black" panose="020B00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deselect all the values or filter click on the reset filter button.</a:t>
            </a:r>
          </a:p>
          <a:p>
            <a:r>
              <a:rPr lang="en-IN" dirty="0"/>
              <a:t>In case of cross filtering just double click on the visual or hold CTRL or command key to deselect one be one.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816DB02-75CA-5E86-5D88-0FFDF5BE54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08" r="-1" b="56054"/>
          <a:stretch/>
        </p:blipFill>
        <p:spPr>
          <a:xfrm>
            <a:off x="3980812" y="3556077"/>
            <a:ext cx="4230376" cy="2620886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6FD50210-93CB-0EFD-D877-702AEA0905F8}"/>
              </a:ext>
            </a:extLst>
          </p:cNvPr>
          <p:cNvSpPr/>
          <p:nvPr/>
        </p:nvSpPr>
        <p:spPr>
          <a:xfrm rot="19390899">
            <a:off x="6291125" y="4110312"/>
            <a:ext cx="477496" cy="470400"/>
          </a:xfrm>
          <a:prstGeom prst="right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3104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IN" sz="9600" dirty="0">
                <a:latin typeface="Aptos Black" panose="020B0004020202020204" pitchFamily="34" charset="0"/>
              </a:rPr>
              <a:t>Thank you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73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400" b="1" dirty="0">
                <a:solidFill>
                  <a:schemeClr val="tx1">
                    <a:lumMod val="95000"/>
                  </a:schemeClr>
                </a:solidFill>
                <a:latin typeface="Aptos Black" panose="020B0004020202020204" pitchFamily="34" charset="0"/>
              </a:rPr>
              <a:t>SHIELD INSURANCE SALES INSIGHTS</a:t>
            </a:r>
            <a:endParaRPr lang="en-IN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IN" dirty="0"/>
              <a:t>The purpose of this presentation is to get familiar with tool and its various features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12" name="Picture 11" descr="A blue screen with black text&#10;&#10;Description automatically generated">
            <a:extLst>
              <a:ext uri="{FF2B5EF4-FFF2-40B4-BE49-F238E27FC236}">
                <a16:creationId xmlns:a16="http://schemas.microsoft.com/office/drawing/2014/main" id="{CACB1A19-FB4B-9B06-C0E8-EDD2D89905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882" y="2797286"/>
            <a:ext cx="6588236" cy="36955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2608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95000"/>
                  </a:schemeClr>
                </a:solidFill>
                <a:latin typeface="Aptos Black" panose="020B0004020202020204" pitchFamily="34" charset="0"/>
              </a:rPr>
              <a:t>Page Navigation </a:t>
            </a:r>
            <a:endParaRPr lang="en-IN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The following icons on the pics. are the navigation buttons, that helps to direct to the desired page on the dashboard. </a:t>
            </a:r>
          </a:p>
          <a:p>
            <a:pPr marL="0" indent="0">
              <a:buNone/>
            </a:pPr>
            <a:r>
              <a:rPr lang="en-IN" dirty="0"/>
              <a:t>By clicking on the desired button, you will be directed to that desired page. </a:t>
            </a:r>
          </a:p>
          <a:p>
            <a:pPr marL="0" indent="0" algn="ctr">
              <a:buNone/>
            </a:pPr>
            <a:endParaRPr lang="en-IN" dirty="0"/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12" name="Picture 11" descr="A blue screen with black text&#10;&#10;Description automatically generated">
            <a:extLst>
              <a:ext uri="{FF2B5EF4-FFF2-40B4-BE49-F238E27FC236}">
                <a16:creationId xmlns:a16="http://schemas.microsoft.com/office/drawing/2014/main" id="{CACB1A19-FB4B-9B06-C0E8-EDD2D89905F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25" b="11434"/>
          <a:stretch/>
        </p:blipFill>
        <p:spPr>
          <a:xfrm>
            <a:off x="516196" y="3752783"/>
            <a:ext cx="5990251" cy="2074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56D65DC-CBEC-3E77-55BE-3200E20406E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888" r="64550" b="82725"/>
          <a:stretch/>
        </p:blipFill>
        <p:spPr>
          <a:xfrm>
            <a:off x="6953797" y="4227871"/>
            <a:ext cx="4237038" cy="110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60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Aptos Black" panose="020B0004020202020204" pitchFamily="34" charset="0"/>
              </a:rPr>
              <a:t>Using Filters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Filters enable users to narrow down and concentrate on particular data elements by applying specified criteria, such as date range, category, or numerical value.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By using filters, you can quickly analyze and extract meaningful insights from large datasets without having to manually sift through irrelevant data.</a:t>
            </a:r>
            <a:endParaRPr lang="en-IN" dirty="0"/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1910060-EB87-41EF-1862-BF0E7FE73EC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49" t="13387" b="73978"/>
          <a:stretch/>
        </p:blipFill>
        <p:spPr>
          <a:xfrm>
            <a:off x="2627351" y="3237117"/>
            <a:ext cx="6937297" cy="1089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3852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-31935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ptos Black" panose="020B0004020202020204" pitchFamily="34" charset="0"/>
              </a:rPr>
              <a:t>How to select one value from drop down</a:t>
            </a:r>
            <a:endParaRPr lang="en-IN" dirty="0">
              <a:latin typeface="Aptos Black" panose="020B00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Select any filter of your choice, for example as shown in pic. B.</a:t>
            </a:r>
          </a:p>
          <a:p>
            <a:r>
              <a:rPr lang="en-US" sz="2400" dirty="0"/>
              <a:t>And then select a option on which you want the filter to be set, as shown in pic. C. 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F04B886-C1CB-9049-7F3D-EBF7A53A6D9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18" t="13387" r="9349" b="73495"/>
          <a:stretch/>
        </p:blipFill>
        <p:spPr>
          <a:xfrm>
            <a:off x="260169" y="3928595"/>
            <a:ext cx="3249190" cy="9459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848350E0-9F88-796A-277A-7B7BB50CCED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41" t="13671" r="9704" b="46319"/>
          <a:stretch/>
        </p:blipFill>
        <p:spPr>
          <a:xfrm>
            <a:off x="4610614" y="3293453"/>
            <a:ext cx="2902755" cy="2599076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7EA809F-7E24-FF83-AD45-2F4E4664A82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50" t="13853" r="9684" b="46137"/>
          <a:stretch/>
        </p:blipFill>
        <p:spPr>
          <a:xfrm>
            <a:off x="8753772" y="3293453"/>
            <a:ext cx="2902755" cy="2599076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C491C1A1-B092-34AC-38F7-82FFED3786F9}"/>
              </a:ext>
            </a:extLst>
          </p:cNvPr>
          <p:cNvSpPr/>
          <p:nvPr/>
        </p:nvSpPr>
        <p:spPr>
          <a:xfrm>
            <a:off x="3736258" y="4078584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EA6E9421-627D-FBA6-AE49-FE163729A7B8}"/>
              </a:ext>
            </a:extLst>
          </p:cNvPr>
          <p:cNvSpPr/>
          <p:nvPr/>
        </p:nvSpPr>
        <p:spPr>
          <a:xfrm>
            <a:off x="7778792" y="3953223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D55CED-A3BF-B49C-43F4-DCDAE246612F}"/>
              </a:ext>
            </a:extLst>
          </p:cNvPr>
          <p:cNvSpPr/>
          <p:nvPr/>
        </p:nvSpPr>
        <p:spPr>
          <a:xfrm>
            <a:off x="1662541" y="4965149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F4167D5-9816-BABA-887F-980E24ABD361}"/>
              </a:ext>
            </a:extLst>
          </p:cNvPr>
          <p:cNvSpPr/>
          <p:nvPr/>
        </p:nvSpPr>
        <p:spPr>
          <a:xfrm>
            <a:off x="5686372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35C7C0-5292-9620-FB58-5B7C1667E964}"/>
              </a:ext>
            </a:extLst>
          </p:cNvPr>
          <p:cNvSpPr/>
          <p:nvPr/>
        </p:nvSpPr>
        <p:spPr>
          <a:xfrm>
            <a:off x="9897057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940309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ptos Black" panose="020B0004020202020204" pitchFamily="34" charset="0"/>
              </a:rPr>
              <a:t>How to select multiple value from drop down</a:t>
            </a:r>
            <a:endParaRPr lang="en-IN" dirty="0">
              <a:latin typeface="Aptos Black" panose="020B00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Select any filter of your choice, for example as shown in pic. B.</a:t>
            </a:r>
          </a:p>
          <a:p>
            <a:r>
              <a:rPr lang="en-US" dirty="0"/>
              <a:t>Then select multiple options while holding CTRL key or Command Key as shown in pic. C.</a:t>
            </a:r>
            <a:endParaRPr lang="en-US" sz="2800" dirty="0"/>
          </a:p>
          <a:p>
            <a:endParaRPr lang="en-IN" dirty="0"/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ACC29F8C-DC42-CB7B-9F16-5AED0D28CF8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18" t="13387" r="9349" b="73495"/>
          <a:stretch/>
        </p:blipFill>
        <p:spPr>
          <a:xfrm>
            <a:off x="260169" y="3928595"/>
            <a:ext cx="3249190" cy="9459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4BE86426-51D1-51E2-68EA-ADC9CE7437D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41" t="13671" r="9704" b="46319"/>
          <a:stretch/>
        </p:blipFill>
        <p:spPr>
          <a:xfrm>
            <a:off x="4610614" y="3293453"/>
            <a:ext cx="2902755" cy="259907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1308A41B-14A0-A580-E016-4C601A10D4EC}"/>
              </a:ext>
            </a:extLst>
          </p:cNvPr>
          <p:cNvSpPr/>
          <p:nvPr/>
        </p:nvSpPr>
        <p:spPr>
          <a:xfrm>
            <a:off x="3736258" y="4078584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E022AA-7ED4-E01B-7B81-DA46F66245A0}"/>
              </a:ext>
            </a:extLst>
          </p:cNvPr>
          <p:cNvSpPr/>
          <p:nvPr/>
        </p:nvSpPr>
        <p:spPr>
          <a:xfrm>
            <a:off x="1662541" y="4965149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78BF1D-EF4F-4CAF-DCEC-9E3628F888D8}"/>
              </a:ext>
            </a:extLst>
          </p:cNvPr>
          <p:cNvSpPr/>
          <p:nvPr/>
        </p:nvSpPr>
        <p:spPr>
          <a:xfrm>
            <a:off x="5686372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B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DFEC3DA-3868-C58E-7DA6-E30D2182FAE0}"/>
              </a:ext>
            </a:extLst>
          </p:cNvPr>
          <p:cNvSpPr/>
          <p:nvPr/>
        </p:nvSpPr>
        <p:spPr>
          <a:xfrm>
            <a:off x="7778792" y="3953223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E2F3B3-9C70-4DD5-2CE8-7B5074A99F05}"/>
              </a:ext>
            </a:extLst>
          </p:cNvPr>
          <p:cNvSpPr/>
          <p:nvPr/>
        </p:nvSpPr>
        <p:spPr>
          <a:xfrm>
            <a:off x="9897057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C</a:t>
            </a:r>
          </a:p>
        </p:txBody>
      </p:sp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C4CA28AA-A9FD-75B3-FAE2-F78A0EA1E4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042" y="3296082"/>
            <a:ext cx="2837603" cy="259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093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34827" y="-983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Aptos Black" panose="020B0004020202020204" pitchFamily="34" charset="0"/>
              </a:rPr>
              <a:t>How to deselect values one by one</a:t>
            </a:r>
            <a:endParaRPr lang="en-IN" b="1" dirty="0">
              <a:latin typeface="Aptos Black" panose="020B0004020202020204" pitchFamily="34" charset="0"/>
            </a:endParaRPr>
          </a:p>
        </p:txBody>
      </p:sp>
      <p:pic>
        <p:nvPicPr>
          <p:cNvPr id="14" name="Content Placeholder 13" descr="A screenshot of a computer&#10;&#10;Description automatically generated">
            <a:extLst>
              <a:ext uri="{FF2B5EF4-FFF2-40B4-BE49-F238E27FC236}">
                <a16:creationId xmlns:a16="http://schemas.microsoft.com/office/drawing/2014/main" id="{98179562-D0C8-B4FF-10AF-96D87C9A9F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704" y="3233539"/>
            <a:ext cx="2951632" cy="2599075"/>
          </a:xfrm>
        </p:spPr>
      </p:pic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4AA17868-B056-8651-B46D-BC35B114E78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41" t="13671" r="9704" b="46319"/>
          <a:stretch/>
        </p:blipFill>
        <p:spPr>
          <a:xfrm>
            <a:off x="8644501" y="3179093"/>
            <a:ext cx="2902755" cy="2599076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4288570B-97BE-4D36-56B3-77EF1957DC95}"/>
              </a:ext>
            </a:extLst>
          </p:cNvPr>
          <p:cNvSpPr/>
          <p:nvPr/>
        </p:nvSpPr>
        <p:spPr>
          <a:xfrm>
            <a:off x="3736258" y="4078584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BC4595-23BB-82E6-D456-1D417723D8FC}"/>
              </a:ext>
            </a:extLst>
          </p:cNvPr>
          <p:cNvSpPr/>
          <p:nvPr/>
        </p:nvSpPr>
        <p:spPr>
          <a:xfrm>
            <a:off x="1697909" y="6004208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8E9754-7466-BBAA-0B15-465D3CECE5B6}"/>
              </a:ext>
            </a:extLst>
          </p:cNvPr>
          <p:cNvSpPr/>
          <p:nvPr/>
        </p:nvSpPr>
        <p:spPr>
          <a:xfrm>
            <a:off x="5686372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B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96B1CA3-4654-71F7-84BB-A428F52B5E7B}"/>
              </a:ext>
            </a:extLst>
          </p:cNvPr>
          <p:cNvSpPr/>
          <p:nvPr/>
        </p:nvSpPr>
        <p:spPr>
          <a:xfrm>
            <a:off x="7778792" y="3953223"/>
            <a:ext cx="806245" cy="698090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6CD701-7453-E302-57FB-5FCB7151BF66}"/>
              </a:ext>
            </a:extLst>
          </p:cNvPr>
          <p:cNvSpPr/>
          <p:nvPr/>
        </p:nvSpPr>
        <p:spPr>
          <a:xfrm>
            <a:off x="9897057" y="597170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C</a:t>
            </a: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5C3989E-B692-F8DA-C572-ECD2921A90A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99" y="3237692"/>
            <a:ext cx="2837603" cy="2596447"/>
          </a:xfrm>
          <a:prstGeom prst="rect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5B5A5070-E5AE-5697-6E8B-17E0DDF8AA3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While holding CTRL or command key click the selected option one by one to deselect the desired options as shown pic. below.</a:t>
            </a:r>
          </a:p>
        </p:txBody>
      </p:sp>
    </p:spTree>
    <p:extLst>
      <p:ext uri="{BB962C8B-B14F-4D97-AF65-F5344CB8AC3E}">
        <p14:creationId xmlns:p14="http://schemas.microsoft.com/office/powerpoint/2010/main" val="325069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Aptos Black" panose="020B0004020202020204" pitchFamily="34" charset="0"/>
              </a:rPr>
              <a:t>Cross Filtering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Cross-filtering is a robust data analysis method that enables the filtration of data in one visualization or dashboard according to the selections made in another visualization or dashboard.</a:t>
            </a:r>
          </a:p>
          <a:p>
            <a:r>
              <a:rPr lang="en-US" dirty="0"/>
              <a:t>Selecting a data point, like a category or date range, in one entity, such as a chart or table, automatically filters connected entities, streamlining data display.</a:t>
            </a:r>
            <a:endParaRPr lang="en-IN" dirty="0"/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24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background with circles and icons&#10;&#10;Description automatically generated">
            <a:extLst>
              <a:ext uri="{FF2B5EF4-FFF2-40B4-BE49-F238E27FC236}">
                <a16:creationId xmlns:a16="http://schemas.microsoft.com/office/drawing/2014/main" id="{5524F475-61C3-9565-1903-FB4E652A29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255" r="14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B963D0-C1FB-D0C9-9168-4253403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ptos Black" panose="020B0004020202020204" pitchFamily="34" charset="0"/>
              </a:rPr>
              <a:t>Cross Filtering</a:t>
            </a:r>
            <a:endParaRPr lang="en-IN" dirty="0">
              <a:latin typeface="Aptos Black" panose="020B00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CD2C0C-06C3-F338-6C5F-DECE87EE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perform cross filtering, just select on any data value on any visual, as shown in pic. A.</a:t>
            </a:r>
          </a:p>
          <a:p>
            <a:r>
              <a:rPr lang="en-IN" dirty="0"/>
              <a:t>And to perform multiple select, hold CTRL or command key while clicking the desired values on the visual, like shown in pic. B.</a:t>
            </a: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5855BC4-89D7-2A48-6A02-22E6D2C0A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" y="9832"/>
            <a:ext cx="1012723" cy="1012723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F8A73C9-4C42-F279-D47E-7FB4133203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34" r="46400"/>
          <a:stretch/>
        </p:blipFill>
        <p:spPr>
          <a:xfrm>
            <a:off x="1022558" y="3846718"/>
            <a:ext cx="4232634" cy="2330246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40DFD0F-FE7A-C78A-6E33-076859F4911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12" r="46335" b="-1"/>
          <a:stretch/>
        </p:blipFill>
        <p:spPr>
          <a:xfrm>
            <a:off x="7262434" y="3846717"/>
            <a:ext cx="4188828" cy="2330246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404EB988-6DB9-53E8-159C-80ED87990C16}"/>
              </a:ext>
            </a:extLst>
          </p:cNvPr>
          <p:cNvSpPr/>
          <p:nvPr/>
        </p:nvSpPr>
        <p:spPr>
          <a:xfrm>
            <a:off x="6204584" y="4681404"/>
            <a:ext cx="653961" cy="595224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65FC5B-F302-1E51-3E53-C98AA08E511F}"/>
              </a:ext>
            </a:extLst>
          </p:cNvPr>
          <p:cNvSpPr/>
          <p:nvPr/>
        </p:nvSpPr>
        <p:spPr>
          <a:xfrm>
            <a:off x="2916652" y="6294040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08F523-647E-00B5-0A7A-528EA0261E7D}"/>
              </a:ext>
            </a:extLst>
          </p:cNvPr>
          <p:cNvSpPr/>
          <p:nvPr/>
        </p:nvSpPr>
        <p:spPr>
          <a:xfrm>
            <a:off x="9134625" y="6284765"/>
            <a:ext cx="444445" cy="44688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404052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410</Words>
  <Application>Microsoft Office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 Black</vt:lpstr>
      <vt:lpstr>Arial</vt:lpstr>
      <vt:lpstr>Calibri</vt:lpstr>
      <vt:lpstr>Calibri Light</vt:lpstr>
      <vt:lpstr>Office Theme</vt:lpstr>
      <vt:lpstr>SHIELD INSURANCE SALES INSIGHTS</vt:lpstr>
      <vt:lpstr>SHIELD INSURANCE SALES INSIGHTS</vt:lpstr>
      <vt:lpstr>Page Navigation </vt:lpstr>
      <vt:lpstr>Using Filters</vt:lpstr>
      <vt:lpstr>How to select one value from drop down</vt:lpstr>
      <vt:lpstr>How to select multiple value from drop down</vt:lpstr>
      <vt:lpstr>How to deselect values one by one</vt:lpstr>
      <vt:lpstr>Cross Filtering</vt:lpstr>
      <vt:lpstr>Cross Filtering</vt:lpstr>
      <vt:lpstr>How to deselect values by using clear filter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SHIELD INSURANCE SALES INSIGHTS</dc:title>
  <dc:creator>Vishal Thakur</dc:creator>
  <cp:lastModifiedBy>Vishal Thakur</cp:lastModifiedBy>
  <cp:revision>8</cp:revision>
  <dcterms:created xsi:type="dcterms:W3CDTF">2023-12-23T12:51:22Z</dcterms:created>
  <dcterms:modified xsi:type="dcterms:W3CDTF">2023-12-23T19:00:16Z</dcterms:modified>
</cp:coreProperties>
</file>

<file path=docProps/thumbnail.jpeg>
</file>